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AB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58" autoAdjust="0"/>
  </p:normalViewPr>
  <p:slideViewPr>
    <p:cSldViewPr>
      <p:cViewPr varScale="1"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E238A6-2505-4BC9-9B70-F3AA43A5B383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E91EB4C-94ED-4870-AD84-285FF3EDA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B867F2-4028-4F5A-AEF4-C1D8E7E5E98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63830-DEB6-41C3-97E4-8B6EA78EBFA8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8CA9A-42C2-40D4-8004-F1F840E0C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3D646-0DD5-45D1-8DBC-A126F58659A3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AA5AC-970B-4004-99B7-5607B16E5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DD4A5-54CC-4AE8-B0FE-8F50823E8FB7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89EB2-017D-4F82-A84B-9E3B8F960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C93E2-577C-4FE5-8DB0-5996568A0FAC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E0BF-2825-449B-B39D-C60C505EB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D98F-650F-46B5-9AF9-BFBB32A673EC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866E-FC43-483B-9282-DC9163E8C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3450-3B7A-42B9-9DF7-10CE17FF1CE0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01037-0AEC-456B-906B-4CAE7F9E0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E7226-6584-486C-93A7-582B54E9C98D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D112-4E04-4638-BFE6-47D7B16B2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E899F-4AEE-4653-B853-42DC62EA2134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E85A-AD8F-462A-9E55-72DD14F8E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1A5B5-CFBC-4438-BFB4-C7767FC896A5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72C9-62FD-4C5B-8422-DD2964D99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4E9D0-AD15-4C10-899B-01A2154AAB16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3A950-4941-4961-B71A-295A9755C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2FDCF-5B12-409C-BE4A-10F33E1002A8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D8C74-4DFF-4C34-A50A-E13E19A23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BAD68E-2F0F-4C62-99F2-405239B5EB00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B8BD4D-D0D5-414A-9EA5-DC9B30758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9" r:id="rId8"/>
    <p:sldLayoutId id="2147483700" r:id="rId9"/>
    <p:sldLayoutId id="2147483691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FF6566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10CF9B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3" descr="3430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676" y="0"/>
            <a:ext cx="6000324" cy="449581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002060"/>
                </a:solidFill>
              </a:rPr>
              <a:t>Международные механизмы защиты прав человека</a:t>
            </a:r>
            <a:endParaRPr lang="ru-RU">
              <a:solidFill>
                <a:srgbClr val="002060"/>
              </a:solidFill>
            </a:endParaRPr>
          </a:p>
        </p:txBody>
      </p:sp>
      <p:pic>
        <p:nvPicPr>
          <p:cNvPr id="3" name="Рисунок 2" descr="61367b30a34bbd542c190488a08562f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57288" y="214290"/>
            <a:ext cx="4963891" cy="321471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Рисунок 5" descr="1307860605_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85784" y="3770093"/>
            <a:ext cx="4643470" cy="308790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Рисунок 3" descr="50915365_Icon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24" y="2285992"/>
            <a:ext cx="3714776" cy="338973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714908" cy="6286544"/>
          </a:xfrm>
        </p:spPr>
        <p:txBody>
          <a:bodyPr>
            <a:normAutofit fontScale="70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Вторым важнейшим элементом международного механизма защиты прав человека являются региональные международные организации.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i="1" u="sng" dirty="0" smtClean="0">
                <a:ln w="317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Региональной</a:t>
            </a:r>
            <a:r>
              <a:rPr lang="ru-RU" b="1" i="1" u="sng" dirty="0" smtClean="0">
                <a:solidFill>
                  <a:srgbClr val="002060"/>
                </a:solidFill>
              </a:rPr>
              <a:t> </a:t>
            </a:r>
            <a:r>
              <a:rPr lang="ru-RU" u="sng" dirty="0" smtClean="0">
                <a:solidFill>
                  <a:schemeClr val="bg1"/>
                </a:solidFill>
              </a:rPr>
              <a:t>международную организацию </a:t>
            </a:r>
            <a:r>
              <a:rPr lang="ru-RU" dirty="0" smtClean="0"/>
              <a:t>называют, если ее  участниками являются государства, расположенные в пределах определенного региона земного шара, например, Европы, Африки или Южной Америки.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На сегодняшний день в мире существует три дееспособные региональные системы защиты прав человека: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u="sng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Межамериканская,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u="sng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Африканская ,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u="sng" dirty="0" smtClean="0">
                <a:ln w="3175">
                  <a:solidFill>
                    <a:schemeClr val="tx1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Европейская.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4578" name="Рисунок 3" descr="300px-Americas_(orthographic_projection).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42875"/>
            <a:ext cx="26431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4" descr="220px-Africa_(orthographic_projection).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8575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5" descr="Europe_orthographic_Caucasus_Urals_boundary.sv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428625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Первая действует в рамках Организации Американских Государств и представлена </a:t>
            </a:r>
            <a:r>
              <a:rPr lang="ru-RU" b="1" i="1" u="sng" dirty="0" smtClean="0">
                <a:solidFill>
                  <a:schemeClr val="tx2"/>
                </a:solidFill>
              </a:rPr>
              <a:t>Межамериканской комиссией по правам человека</a:t>
            </a:r>
            <a:r>
              <a:rPr lang="ru-RU" dirty="0" smtClean="0">
                <a:solidFill>
                  <a:schemeClr val="tx2"/>
                </a:solidFill>
              </a:rPr>
              <a:t> и </a:t>
            </a:r>
            <a:r>
              <a:rPr lang="ru-RU" b="1" i="1" u="sng" dirty="0" smtClean="0">
                <a:solidFill>
                  <a:schemeClr val="tx2"/>
                </a:solidFill>
              </a:rPr>
              <a:t>Межамериканским судом по правам человека</a:t>
            </a:r>
            <a:r>
              <a:rPr lang="ru-RU" dirty="0" smtClean="0"/>
              <a:t>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отличие от соответствующего европейского органа Межамериканский суд не оказал сколько-нибудь значительного влияния на формирование региональных стандартов прав человека, рассмотрев за 40 лет существования едва ли более 10 дел. </a:t>
            </a:r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Вся правозащитная деятельность легла, таким образом, на Комиссию, в которую могут обращаться с жалобой любые физические лица, группы лиц или негосударственные организации. Комиссия принимает меры к достижению дружественного урегулирования, а если это не удалось, – она принимает заключение по делу.</a:t>
            </a:r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Эти заключения обладают большим моральным весом и, как правило, учитываются государствами, обвиняемыми в нарушениях прав человека.</a:t>
            </a:r>
            <a:endParaRPr lang="ru-RU" dirty="0"/>
          </a:p>
        </p:txBody>
      </p:sp>
      <p:pic>
        <p:nvPicPr>
          <p:cNvPr id="4" name="Рисунок 3" descr="48646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14488"/>
            <a:ext cx="4175380" cy="247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еамер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714488"/>
            <a:ext cx="434028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0px-Africa_(orthographic_projection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14290"/>
            <a:ext cx="6000792" cy="60007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6715140" cy="6715148"/>
          </a:xfrm>
        </p:spPr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Африканская система состоит из </a:t>
            </a:r>
            <a:r>
              <a:rPr lang="ru-RU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Африканской комиссии прав человека и народов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которая является органом Организации Африканского Единства.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действует на основании </a:t>
            </a:r>
            <a:r>
              <a:rPr lang="ru-RU" u="sng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Африканской хартии прав человека и народов</a:t>
            </a:r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Комиссия заслушивает каждые два года отчеты государств о законодательных и других мерах по защите прав человека. Комиссия по этому поводу формулирует суждения и предложения.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Также она рассматривает заявления граждан и негосударственных организаций о массовых и систематических нарушениях прав человека.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3430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14290"/>
            <a:ext cx="5515062" cy="542928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5072063" cy="5840413"/>
          </a:xfrm>
        </p:spPr>
        <p:txBody>
          <a:bodyPr>
            <a:normAutofit fontScale="70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Европейская система защиты прав человека</a:t>
            </a:r>
            <a:r>
              <a:rPr lang="en-US" dirty="0" smtClean="0"/>
              <a:t> </a:t>
            </a:r>
            <a:r>
              <a:rPr lang="ru-RU" dirty="0" smtClean="0"/>
              <a:t>действует в рамках </a:t>
            </a:r>
            <a:r>
              <a:rPr lang="ru-RU" b="1" i="1" u="sng" dirty="0" smtClean="0">
                <a:solidFill>
                  <a:srgbClr val="0070C0"/>
                </a:solidFill>
              </a:rPr>
              <a:t>Совета Европы</a:t>
            </a:r>
            <a:r>
              <a:rPr lang="en-US" dirty="0" smtClean="0"/>
              <a:t>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Европейский правозащитный механизм основан на ряде договоров, основным среди них является Европейская  конвенция защиты прав человека и основных свобод</a:t>
            </a:r>
            <a:r>
              <a:rPr lang="en-US" dirty="0" smtClean="0"/>
              <a:t>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Кроме нее, в рамках Совета Европы разработаны Европейская социальная хартия, Европейская конвенция прав меньшинств, Европейская конвенция прав ребенка, Европейская конвенция по предупреждению пыток.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Главный европейский правозащитный орган – </a:t>
            </a:r>
            <a:r>
              <a:rPr lang="ru-RU" b="1" i="1" u="sng" dirty="0" smtClean="0">
                <a:solidFill>
                  <a:srgbClr val="0070C0"/>
                </a:solidFill>
              </a:rPr>
              <a:t>Европейский суд по правам человека</a:t>
            </a:r>
            <a:endParaRPr lang="en-US" b="1" i="1" u="sng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5357818" cy="6429420"/>
          </a:xfrm>
        </p:spPr>
        <p:txBody>
          <a:bodyPr>
            <a:normAutofit fontScale="6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8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Европейский Суд по правам человека( г. </a:t>
            </a:r>
            <a:r>
              <a:rPr lang="ru-RU" sz="3800" i="1" u="sng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Страсбург Франция)</a:t>
            </a:r>
            <a:endParaRPr lang="en-US" sz="3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-</a:t>
            </a:r>
            <a:r>
              <a:rPr lang="ru-RU" dirty="0" smtClean="0"/>
              <a:t>куда могут обращаться не только государства-участники, но и неправительственные организации, группы лиц и отдельные личности, которые, по их мнению, стали жертвами нарушения Европейской конвенции о защите прав человека и основных свобод 1950 г. со стороны властей. </a:t>
            </a: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Жалобы на действия частных лиц Европейским Судом не принимаются.</a:t>
            </a: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Решение Европейского Суда является окончательным и обязательным для государств - участников Конвенции 1950 г. </a:t>
            </a: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Суд вправе взыскать с государства, чьи действия обжалуются, расходы на оплату судебной процедуры или суммы в пользу выигравшего процесс заявителя. </a:t>
            </a: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Государство, не выполнившее решение Суда, может быть подвергнуто штрафу, возможно и приостановление его членства в Совете Европы.</a:t>
            </a:r>
            <a:endParaRPr lang="ru-RU" dirty="0"/>
          </a:p>
        </p:txBody>
      </p:sp>
      <p:pic>
        <p:nvPicPr>
          <p:cNvPr id="5" name="Рисунок 4" descr="европ су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143116"/>
            <a:ext cx="4071934" cy="290512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Рисунок 5" descr="су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60" y="4786322"/>
            <a:ext cx="4429140" cy="207167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европ суддд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-214338"/>
            <a:ext cx="4811618" cy="264318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285750" y="571500"/>
            <a:ext cx="7639050" cy="55546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Беларусь — единственная страна на Европейском континенте, не являющаяся членом Совета Европы, соответственно, на нее не распространяется юрисдикция ЕСПЧ. Тем не менее граждане Беларуси имеют возможность жаловаться в Страсбургский суд на государственные органы 47 стран Совета Европы.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34825652_45836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57166"/>
            <a:ext cx="5583610" cy="407196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4429124" cy="4214842"/>
          </a:xfrm>
        </p:spPr>
        <p:txBody>
          <a:bodyPr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сфере защиты прав человека Беларусь использует прогрессивный опыт региональных механизмов защиты прав человека, как европейский, так и существующий в Содружестве независимых государств,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а 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Конвенцию СНГ об основных правах и свободах человека 1995 года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428625" y="4214813"/>
            <a:ext cx="82153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Однако после подписания этой конвенции в рамках СНГ не было создана ни одного рабочего органа, который был бы направлен на деятельность в сфере прав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329642" cy="6500858"/>
          </a:xfrm>
        </p:spPr>
        <p:txBody>
          <a:bodyPr>
            <a:normAutofit fontScale="5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n-US" b="1" i="1" u="sng" dirty="0" smtClean="0">
              <a:solidFill>
                <a:srgbClr val="0070C0"/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n-US" b="1" i="1" u="sng" dirty="0" smtClean="0">
              <a:solidFill>
                <a:srgbClr val="0070C0"/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5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Итог:</a:t>
            </a:r>
            <a:endParaRPr lang="en-US" sz="4500" i="1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b="1" i="1" u="sng" dirty="0" smtClean="0">
              <a:solidFill>
                <a:srgbClr val="0070C0"/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Международный обычай выработал правило, согласно которому, прежде чем обращаться с жалобой на нарушение своих прав к международным правозащитным органам, гражданин должен использовать все правовые механизмы, предусмотренные для этого в государстве, на которое он жалуется.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Следует отметить тенденцию существенного дополнения национальных правовых механизмов международными. Это свидетельствует о том, что проблема прав человека перестала быть исключительно внутренним делом каждого государства и переросла в фактор международной политики и объект заботы всего мирового сообщества.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Многие международные механизмы устроены так, что они могут непосредственно реагировать только на массовые или систематические нарушения прав тем или иным государством, 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жалобы же на единичные случаи нарушений учитываются лишь как еще один штрих к общей ситуации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/>
              <a:t>защиты прав человека в отдельных государствах. То есть, они действуют в рамках процедур “жалоб к размышлению”, когда соответствующий орган не стремится к исправлению каждого нарушения прав человека, о которых ему сообщается.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Заявитель при этом, как правило, не имеет никакой официальной возможности узнать о судьбе своего заявления.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28787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7710518" cy="5840435"/>
          </a:xfrm>
        </p:spPr>
        <p:txBody>
          <a:bodyPr>
            <a:normAutofit fontScale="850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20624" indent="-38404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50800">
                  <a:noFill/>
                </a:ln>
                <a:solidFill>
                  <a:schemeClr val="bg1"/>
                </a:solidFill>
              </a:rPr>
              <a:t> Принято различать </a:t>
            </a:r>
            <a:r>
              <a:rPr lang="ru-RU" b="1" i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внутригосударственные</a:t>
            </a:r>
            <a:r>
              <a:rPr lang="ru-RU" b="1" i="1" dirty="0" smtClean="0">
                <a:ln w="50800">
                  <a:noFill/>
                </a:ln>
                <a:solidFill>
                  <a:srgbClr val="FF0000"/>
                </a:solidFill>
              </a:rPr>
              <a:t> </a:t>
            </a:r>
            <a:r>
              <a:rPr lang="ru-RU" b="1" dirty="0" smtClean="0">
                <a:ln w="50800">
                  <a:noFill/>
                </a:ln>
                <a:solidFill>
                  <a:schemeClr val="bg1"/>
                </a:solidFill>
              </a:rPr>
              <a:t>и </a:t>
            </a:r>
            <a:r>
              <a:rPr lang="ru-RU" b="1" i="1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международные способы</a:t>
            </a:r>
            <a:r>
              <a:rPr lang="ru-RU" b="1" i="1" dirty="0" smtClean="0">
                <a:ln w="508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dirty="0" smtClean="0">
                <a:ln w="50800">
                  <a:noFill/>
                </a:ln>
                <a:solidFill>
                  <a:schemeClr val="bg1"/>
                </a:solidFill>
              </a:rPr>
              <a:t>и средства защиты прав и свобод человека.</a:t>
            </a:r>
          </a:p>
          <a:p>
            <a:pPr marL="420624" indent="-38404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ln w="50800">
                <a:noFill/>
              </a:ln>
              <a:solidFill>
                <a:schemeClr val="bg1"/>
              </a:solidFill>
            </a:endParaRPr>
          </a:p>
          <a:p>
            <a:pPr marL="420624" indent="-38404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50800">
                  <a:noFill/>
                </a:ln>
                <a:solidFill>
                  <a:schemeClr val="bg1"/>
                </a:solidFill>
              </a:rPr>
              <a:t>Под термином </a:t>
            </a:r>
            <a:r>
              <a:rPr lang="ru-RU" b="1" u="sng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“механизмы международной защиты прав человека” </a:t>
            </a:r>
            <a:r>
              <a:rPr lang="ru-RU" b="1" dirty="0" smtClean="0">
                <a:ln w="50800">
                  <a:noFill/>
                </a:ln>
                <a:solidFill>
                  <a:schemeClr val="bg1"/>
                </a:solidFill>
              </a:rPr>
              <a:t>понимают систему международных (межгосударственных) органов и организаций, которые действуют с целью осуществления международных стандартов прав и свобод человека или их восстановления в случае нарушения. </a:t>
            </a:r>
            <a:endParaRPr lang="ru-RU" b="1" dirty="0">
              <a:ln w="50800"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28787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072494" cy="5840435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Правозащитные международные организации: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Универсальные (в рамках ООН)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000" b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Региональные (в рамках, например, Совета Европы, СНГ и т. д.)</a:t>
            </a:r>
            <a:endParaRPr lang="ru-RU" sz="4000" b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8461-1280x8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858280" cy="7072338"/>
          </a:xfrm>
        </p:spPr>
        <p:txBody>
          <a:bodyPr>
            <a:normAutofit fontScale="70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 smtClean="0">
                <a:solidFill>
                  <a:schemeClr val="bg1"/>
                </a:solidFill>
              </a:rPr>
              <a:t>Универсальные правозащитные механизмы</a:t>
            </a:r>
            <a:r>
              <a:rPr lang="ru-RU" b="1" u="sng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</a:t>
            </a:r>
            <a:r>
              <a:rPr lang="ru-RU" dirty="0" smtClean="0"/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органы и организации, распространяющие свою деятельность на весь мир, независимо от государственных и региональных границ.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Эти механизмы в той или иной мере связаны с основной международной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организацией мира –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ООН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не случайно: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во-первых</a:t>
            </a: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ее членами являются почти все государства мира,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во-вторых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соответствии с Уставом ООН одной из основных целей деятельности этой организации является </a:t>
            </a:r>
            <a:r>
              <a:rPr lang="ru-RU" i="1" dirty="0" smtClean="0">
                <a:ln w="3175" cmpd="sng">
                  <a:solidFill>
                    <a:srgbClr val="92D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“утверждение веры в основные права человека, в достоинство и ценность человеческой личности”.</a:t>
            </a:r>
            <a:endParaRPr lang="ru-RU" i="1" dirty="0">
              <a:ln w="3175" cmpd="sng">
                <a:solidFill>
                  <a:srgbClr val="92D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7" descr="3430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5429250" cy="6643687"/>
          </a:xfrm>
        </p:spPr>
        <p:txBody>
          <a:bodyPr>
            <a:normAutofit fontScale="6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Устав обязывает </a:t>
            </a:r>
            <a:r>
              <a:rPr lang="ru-RU" b="1" dirty="0" smtClean="0">
                <a:solidFill>
                  <a:srgbClr val="0070C0"/>
                </a:solidFill>
              </a:rPr>
              <a:t>главный орган </a:t>
            </a:r>
            <a:r>
              <a:rPr lang="ru-RU" dirty="0" smtClean="0"/>
              <a:t>ООН –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Генеральную Ассамблею ООН </a:t>
            </a:r>
            <a:r>
              <a:rPr lang="ru-RU" dirty="0" smtClean="0"/>
              <a:t>– уделять особое внимание защите прав человека.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В </a:t>
            </a:r>
            <a:r>
              <a:rPr lang="ru-RU" dirty="0" smtClean="0">
                <a:solidFill>
                  <a:srgbClr val="FF0000"/>
                </a:solidFill>
              </a:rPr>
              <a:t>1948 г.</a:t>
            </a:r>
            <a:r>
              <a:rPr lang="ru-RU" dirty="0" smtClean="0"/>
              <a:t> она приняла </a:t>
            </a:r>
            <a:r>
              <a:rPr lang="ru-RU" b="1" i="1" dirty="0" smtClean="0">
                <a:solidFill>
                  <a:srgbClr val="0070C0"/>
                </a:solidFill>
              </a:rPr>
              <a:t>Всеобщую декларацию прав человека</a:t>
            </a:r>
            <a:r>
              <a:rPr lang="ru-RU" dirty="0" smtClean="0"/>
              <a:t>, а после этого целый ряд международно-правовых актов, затрагивающих разнообразные аспекты правозащитной деятельности (о гражданских, политических, культурных правах, запрете геноцида, апартеида, расовой дискриминации и т.д.).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Вопросы прав человека рассматриваются в </a:t>
            </a:r>
            <a:r>
              <a:rPr lang="ru-RU" u="sng" dirty="0" smtClean="0">
                <a:solidFill>
                  <a:srgbClr val="0070C0"/>
                </a:solidFill>
              </a:rPr>
              <a:t>Главных комитетах Ассамблеи</a:t>
            </a:r>
            <a:r>
              <a:rPr lang="ru-RU" dirty="0" smtClean="0"/>
              <a:t>, а также в ее </a:t>
            </a:r>
            <a:r>
              <a:rPr lang="ru-RU" u="sng" dirty="0" smtClean="0">
                <a:solidFill>
                  <a:srgbClr val="0070C0"/>
                </a:solidFill>
              </a:rPr>
              <a:t>вспомогательных органах.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Среди иных основных органов ООН особую роль в защите прав человека играет </a:t>
            </a:r>
            <a:r>
              <a:rPr lang="ru-RU" b="1" u="sng" dirty="0" smtClean="0">
                <a:solidFill>
                  <a:srgbClr val="002060"/>
                </a:solidFill>
              </a:rPr>
              <a:t>Экономический и Социальный Совет (ЭКОСОС), </a:t>
            </a:r>
            <a:r>
              <a:rPr lang="ru-RU" dirty="0" smtClean="0">
                <a:solidFill>
                  <a:schemeClr val="bg1"/>
                </a:solidFill>
              </a:rPr>
              <a:t>который под руководством Генеральной Ассамблеи </a:t>
            </a:r>
            <a:r>
              <a:rPr lang="ru-RU" u="sng" dirty="0" smtClean="0">
                <a:solidFill>
                  <a:srgbClr val="0070C0"/>
                </a:solidFill>
              </a:rPr>
              <a:t>координирует экономическую и социальную деятельность ООН</a:t>
            </a:r>
            <a:r>
              <a:rPr lang="ru-RU" dirty="0" smtClean="0">
                <a:solidFill>
                  <a:schemeClr val="bg1"/>
                </a:solidFill>
              </a:rPr>
              <a:t>, в том числе, как указано в Уставе, </a:t>
            </a:r>
            <a:r>
              <a:rPr lang="ru-RU" i="1" dirty="0" smtClean="0">
                <a:solidFill>
                  <a:srgbClr val="FF0000"/>
                </a:solidFill>
              </a:rPr>
              <a:t>готовит “рекомендации с целью привлечения уважения и соблюдения прав человека и основных свобод для всех”.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принятие деклар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45922"/>
            <a:ext cx="4286248" cy="316922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Рисунок 4" descr="ген ас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70386"/>
            <a:ext cx="4214810" cy="310149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28787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6715172" cy="5786478"/>
          </a:xfrm>
        </p:spPr>
        <p:txBody>
          <a:bodyPr>
            <a:normAutofit fontScale="850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Проблемы, касающиеся соблюдения прав человека, рассматриваются в принципе во всех структурах Организации Объединенных Наций, но 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точки зрения защиты прав человека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главную роль играет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>
                <a:ln w="3175" cmpd="sng">
                  <a:noFill/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Генеральная Ассамблея ООН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>
                <a:ln w="3175" cmpd="sng">
                  <a:noFill/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Совет Безопасности ООН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>
                <a:ln w="3175" cmpd="sng">
                  <a:noFill/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Экономический и Социальный Совет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>
                <a:ln w="3175" cmpd="sng">
                  <a:noFill/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Международный Секретариат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также конвенционные (договорные) органы, т.е. различные </a:t>
            </a:r>
            <a:r>
              <a:rPr lang="ru-RU" i="1" u="sng" dirty="0" smtClean="0">
                <a:ln w="18415" cmpd="sng">
                  <a:noFill/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комитеты</a:t>
            </a:r>
            <a:r>
              <a:rPr lang="ru-RU" i="1" dirty="0" smtClean="0">
                <a:ln w="18415" cmpd="sng">
                  <a:noFill/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созданные в соответствии с пактами, конвенциями, протоколами.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858280" cy="6858000"/>
          </a:xfrm>
        </p:spPr>
        <p:txBody>
          <a:bodyPr>
            <a:normAutofit fontScale="5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Генеральная Ассамблея ООН </a:t>
            </a:r>
            <a:r>
              <a:rPr lang="ru-RU" dirty="0" smtClean="0"/>
              <a:t>- основной орган этой организации. Согласно Уставу ООН она </a:t>
            </a: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«организует исследования и дает рекомендации» в целях «содействия осуществлению прав человека и основных свобод для всех без различия расы, пола, языка и религии». </a:t>
            </a:r>
            <a:r>
              <a:rPr lang="ru-RU" dirty="0" smtClean="0"/>
              <a:t>С юридической точки зрения ее рекомендации не являются обязательными, однако, их моральный авторитет достаточно высок.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Совет Безопасности ООН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- орган, на который Уставом ООН возлагается главная ответственность за поддержание международного мира и безопасности. Совет Безопасности уполномочен «расследовать любой спор или любую ситуацию, которая может привести к международным трениям или вызвать спор, для определения того, не может ли продолжение этого спора или ситуации угрожать поддержанию международного мира и безопасности».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Экономический и Социальный Совет (ЭКОСОС) </a:t>
            </a:r>
            <a:r>
              <a:rPr lang="ru-RU" dirty="0" smtClean="0"/>
              <a:t>— важнейший орган по координации работ в области прав человека, проводит исследования и выносит рекомендации. В 1946 году ЭКОСОС учредил Комиссию по правам человека, которая разработала Международный билль о правах человека.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 smtClean="0"/>
          </a:p>
        </p:txBody>
      </p:sp>
      <p:pic>
        <p:nvPicPr>
          <p:cNvPr id="7" name="Рисунок 6" descr="ecosoc_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048633"/>
            <a:ext cx="7500958" cy="20414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25" y="3500438"/>
            <a:ext cx="5857875" cy="3357562"/>
          </a:xfrm>
        </p:spPr>
        <p:txBody>
          <a:bodyPr>
            <a:normAutofit fontScale="62500" lnSpcReduction="20000"/>
          </a:bodyPr>
          <a:lstStyle/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Комиссия   по   правам   человека   ООН   </a:t>
            </a:r>
            <a:r>
              <a:rPr lang="ru-RU" dirty="0" smtClean="0"/>
              <a:t>-   центральный специализированный орган ООН по правам человека. Комиссия проводит исследования, готовит доклады для ЭКОСОС, разрабатывает проекты конвенций и деклараций, а также осуществляет другую деятельность, связанную с правами человека.</a:t>
            </a:r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Центр по правам человека ООН </a:t>
            </a:r>
            <a:r>
              <a:rPr lang="ru-RU" dirty="0" smtClean="0"/>
              <a:t>осуществляет конкретные проекты, направленные на оказание помощи в создании национальных и региональных институтов и инфраструктур по защите прав человека и соблюдению законности.</a:t>
            </a:r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комиссия по правам челове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49559">
            <a:off x="-594360" y="2475068"/>
            <a:ext cx="4592890" cy="405043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42875" y="0"/>
            <a:ext cx="75723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002060"/>
                </a:solidFill>
              </a:rPr>
              <a:t>Международный суд</a:t>
            </a:r>
            <a:r>
              <a:rPr lang="ru-RU"/>
              <a:t> состоит из 15 судей, избираемых Генеральной Ассамблеей и Советом Безопасности, и является судебным органом ООН.</a:t>
            </a:r>
          </a:p>
          <a:p>
            <a:pPr algn="r"/>
            <a:r>
              <a:rPr lang="ru-RU"/>
              <a:t> Вместе с тем необходимо четко представлять, что за защитой своих нарушенных прав отдельный человек (вопреки широко распространенному среди населения ошибочному мнению) обратиться в Международный Суд ООН не может. Статут (устав, положение) -Международного Суда ООН однозначно устанавливает, что по делам, разбираемым этим судом, сторонами могут быть только государства.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9" descr="3531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0915365_Icon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6942" y="4286256"/>
            <a:ext cx="3167058" cy="28899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9013" y="0"/>
            <a:ext cx="5614987" cy="5072063"/>
          </a:xfrm>
        </p:spPr>
        <p:txBody>
          <a:bodyPr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 В системе ООН также действуют и другие, узко специализированные органы по защите прав и свобод человека: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Комиссия по положению женщин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Подкомиссия по предупреждению дискриминации и защите меньшинств</a:t>
            </a:r>
            <a:endParaRPr lang="ru-RU" sz="2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Комитет по правам человека</a:t>
            </a:r>
            <a:endParaRPr lang="ru-RU" sz="2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Комитет по ликвидации расовой дискриминации</a:t>
            </a:r>
            <a:endParaRPr lang="ru-RU" sz="2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Комитет против пыток</a:t>
            </a:r>
            <a:endParaRPr lang="ru-RU" sz="2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Комитет по правам ребенка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И др.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8" name="Рисунок 7" descr="1307860605_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57222" y="4245182"/>
            <a:ext cx="3929050" cy="261281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Рисунок 3" descr="61367b30a34bbd542c190488a08562f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4429132"/>
            <a:ext cx="4071934" cy="263706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34">
      <a:dk1>
        <a:sysClr val="windowText" lastClr="000000"/>
      </a:dk1>
      <a:lt1>
        <a:srgbClr val="000000"/>
      </a:lt1>
      <a:dk2>
        <a:srgbClr val="26C2DA"/>
      </a:dk2>
      <a:lt2>
        <a:srgbClr val="DBF5F9"/>
      </a:lt2>
      <a:accent1>
        <a:srgbClr val="0F6FC6"/>
      </a:accent1>
      <a:accent2>
        <a:srgbClr val="009DD9"/>
      </a:accent2>
      <a:accent3>
        <a:srgbClr val="FF6566"/>
      </a:accent3>
      <a:accent4>
        <a:srgbClr val="10CF9B"/>
      </a:accent4>
      <a:accent5>
        <a:srgbClr val="FF0000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A977AAE-452A-4B92-B5DC-FC3F79A3CE11}"/>
</file>

<file path=customXml/itemProps2.xml><?xml version="1.0" encoding="utf-8"?>
<ds:datastoreItem xmlns:ds="http://schemas.openxmlformats.org/officeDocument/2006/customXml" ds:itemID="{7037B8F6-FF1F-4560-BBC7-50726B0C94CE}"/>
</file>

<file path=customXml/itemProps3.xml><?xml version="1.0" encoding="utf-8"?>
<ds:datastoreItem xmlns:ds="http://schemas.openxmlformats.org/officeDocument/2006/customXml" ds:itemID="{E7B7AECA-7D37-4C80-8917-A8DB727AAA4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507</Words>
  <Application>Microsoft Office PowerPoint</Application>
  <PresentationFormat>On-screen Show (4:3)</PresentationFormat>
  <Paragraphs>37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Franklin Gothic Book</vt:lpstr>
      <vt:lpstr>Wingdings 2</vt:lpstr>
      <vt:lpstr>Calibri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механизмы защиты прав человека</dc:title>
  <dc:creator>Admin</dc:creator>
  <cp:lastModifiedBy>www</cp:lastModifiedBy>
  <cp:revision>40</cp:revision>
  <dcterms:created xsi:type="dcterms:W3CDTF">2012-11-12T15:38:15Z</dcterms:created>
  <dcterms:modified xsi:type="dcterms:W3CDTF">2013-05-17T09:10:53Z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